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75" r:id="rId3"/>
  </p:sldMasterIdLst>
  <p:notesMasterIdLst>
    <p:notesMasterId r:id="rId11"/>
  </p:notesMasterIdLst>
  <p:sldIdLst>
    <p:sldId id="302" r:id="rId4"/>
    <p:sldId id="257" r:id="rId5"/>
    <p:sldId id="283" r:id="rId6"/>
    <p:sldId id="279" r:id="rId7"/>
    <p:sldId id="280" r:id="rId8"/>
    <p:sldId id="281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302"/>
            <p14:sldId id="257"/>
            <p14:sldId id="283"/>
            <p14:sldId id="279"/>
            <p14:sldId id="280"/>
            <p14:sldId id="28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E3"/>
    <a:srgbClr val="ED6F9C"/>
    <a:srgbClr val="A27DB6"/>
    <a:srgbClr val="5F95CF"/>
    <a:srgbClr val="FCC13F"/>
    <a:srgbClr val="F49C4E"/>
    <a:srgbClr val="37B398"/>
    <a:srgbClr val="EA4E34"/>
    <a:srgbClr val="C9D522"/>
    <a:srgbClr val="1B4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4"/>
    <p:restoredTop sz="94690"/>
  </p:normalViewPr>
  <p:slideViewPr>
    <p:cSldViewPr snapToGrid="0">
      <p:cViewPr varScale="1">
        <p:scale>
          <a:sx n="108" d="100"/>
          <a:sy n="108" d="100"/>
        </p:scale>
        <p:origin x="13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33690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4241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5268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8660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6"/>
            <a:ext cx="11360700" cy="27369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6900"/>
            </a:lvl1pPr>
            <a:lvl2pPr lvl="1" algn="ctr">
              <a:spcBef>
                <a:spcPts val="0"/>
              </a:spcBef>
              <a:buSzPct val="100000"/>
              <a:defRPr sz="6900"/>
            </a:lvl2pPr>
            <a:lvl3pPr lvl="2" algn="ctr">
              <a:spcBef>
                <a:spcPts val="0"/>
              </a:spcBef>
              <a:buSzPct val="100000"/>
              <a:defRPr sz="6900"/>
            </a:lvl3pPr>
            <a:lvl4pPr lvl="3" algn="ctr">
              <a:spcBef>
                <a:spcPts val="0"/>
              </a:spcBef>
              <a:buSzPct val="100000"/>
              <a:defRPr sz="6900"/>
            </a:lvl4pPr>
            <a:lvl5pPr lvl="4" algn="ctr">
              <a:spcBef>
                <a:spcPts val="0"/>
              </a:spcBef>
              <a:buSzPct val="100000"/>
              <a:defRPr sz="6900"/>
            </a:lvl5pPr>
            <a:lvl6pPr lvl="5" algn="ctr">
              <a:spcBef>
                <a:spcPts val="0"/>
              </a:spcBef>
              <a:buSzPct val="100000"/>
              <a:defRPr sz="6900"/>
            </a:lvl6pPr>
            <a:lvl7pPr lvl="6" algn="ctr">
              <a:spcBef>
                <a:spcPts val="0"/>
              </a:spcBef>
              <a:buSzPct val="100000"/>
              <a:defRPr sz="6900"/>
            </a:lvl7pPr>
            <a:lvl8pPr lvl="7" algn="ctr">
              <a:spcBef>
                <a:spcPts val="0"/>
              </a:spcBef>
              <a:buSzPct val="100000"/>
              <a:defRPr sz="6900"/>
            </a:lvl8pPr>
            <a:lvl9pPr lvl="8" algn="ctr">
              <a:spcBef>
                <a:spcPts val="0"/>
              </a:spcBef>
              <a:buSzPct val="100000"/>
              <a:defRPr sz="69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16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099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96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36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95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3105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5132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5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745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796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951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>
                <a:solidFill>
                  <a:srgbClr val="595959"/>
                </a:solidFill>
              </a:rPr>
              <a:t>Pearson  (c) 2018      Gold Experience 2nd Edition C1 / B2+ / B2</a:t>
            </a:r>
          </a:p>
        </p:txBody>
      </p:sp>
    </p:spTree>
    <p:extLst>
      <p:ext uri="{BB962C8B-B14F-4D97-AF65-F5344CB8AC3E}">
        <p14:creationId xmlns:p14="http://schemas.microsoft.com/office/powerpoint/2010/main" val="25310059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45433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4450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65774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3006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75993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5083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17622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09648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18042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6064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26727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07933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67227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33606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05880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650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13807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31145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62127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22807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59817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61596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190023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32459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85018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5904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011653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36202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57240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96595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82918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22633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75069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2932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slideLayout" Target="../slideLayouts/slideLayout49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34" Type="http://schemas.openxmlformats.org/officeDocument/2006/relationships/slideLayout" Target="../slideLayouts/slideLayout57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slideLayout" Target="../slideLayouts/slideLayout48.xml"/><Relationship Id="rId33" Type="http://schemas.openxmlformats.org/officeDocument/2006/relationships/slideLayout" Target="../slideLayouts/slideLayout56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29" Type="http://schemas.openxmlformats.org/officeDocument/2006/relationships/slideLayout" Target="../slideLayouts/slideLayout52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32" Type="http://schemas.openxmlformats.org/officeDocument/2006/relationships/slideLayout" Target="../slideLayouts/slideLayout55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slideLayout" Target="../slideLayouts/slideLayout51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31" Type="http://schemas.openxmlformats.org/officeDocument/2006/relationships/slideLayout" Target="../slideLayouts/slideLayout54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slideLayout" Target="../slideLayouts/slideLayout50.xml"/><Relationship Id="rId30" Type="http://schemas.openxmlformats.org/officeDocument/2006/relationships/slideLayout" Target="../slideLayouts/slideLayout53.xml"/><Relationship Id="rId35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r"/>
            <a:fld id="{00000000-1234-1234-1234-123412341234}" type="slidenum">
              <a:rPr lang="en-US" sz="1300">
                <a:solidFill>
                  <a:srgbClr val="595959"/>
                </a:solidFill>
              </a:rPr>
              <a:pPr algn="r"/>
              <a:t>‹#›</a:t>
            </a:fld>
            <a:endParaRPr lang="en-US" sz="130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068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1403928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  <p:sldLayoutId id="2147483704" r:id="rId29"/>
    <p:sldLayoutId id="2147483705" r:id="rId30"/>
    <p:sldLayoutId id="2147483706" r:id="rId31"/>
    <p:sldLayoutId id="2147483707" r:id="rId32"/>
    <p:sldLayoutId id="2147483708" r:id="rId33"/>
    <p:sldLayoutId id="2147483709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B1+</a:t>
            </a:r>
            <a:br>
              <a:rPr lang="pl-PL" dirty="0"/>
            </a:br>
            <a:r>
              <a:rPr lang="pl-PL" dirty="0" err="1"/>
              <a:t>infinitives</a:t>
            </a:r>
            <a:r>
              <a:rPr lang="pl-PL" dirty="0"/>
              <a:t> and </a:t>
            </a:r>
            <a:r>
              <a:rPr lang="pl-PL" i="1" dirty="0"/>
              <a:t>-</a:t>
            </a:r>
            <a:r>
              <a:rPr lang="pl-PL" i="1" dirty="0" err="1"/>
              <a:t>ing</a:t>
            </a:r>
            <a:r>
              <a:rPr lang="pl-PL" dirty="0"/>
              <a:t> </a:t>
            </a:r>
            <a:r>
              <a:rPr lang="pl-PL" dirty="0" err="1"/>
              <a:t>forms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0936930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399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Languages are full of patterns and English is no different.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infinitives.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infinitives without </a:t>
            </a:r>
            <a:r>
              <a:rPr lang="en-US" sz="2000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to.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-</a:t>
            </a:r>
            <a:r>
              <a:rPr lang="en-US" sz="2000" i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forms.</a:t>
            </a:r>
            <a:endParaRPr lang="en-US" sz="200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them?</a:t>
            </a:r>
          </a:p>
        </p:txBody>
      </p:sp>
      <p:sp>
        <p:nvSpPr>
          <p:cNvPr id="7" name="Google Shape;65;p15">
            <a:extLst>
              <a:ext uri="{FF2B5EF4-FFF2-40B4-BE49-F238E27FC236}">
                <a16:creationId xmlns:a16="http://schemas.microsoft.com/office/drawing/2014/main" id="{98B6F1F4-8C31-4499-ADB1-5A54E9C4F62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135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pic>
        <p:nvPicPr>
          <p:cNvPr id="18" name="Picture 7">
            <a:extLst>
              <a:ext uri="{FF2B5EF4-FFF2-40B4-BE49-F238E27FC236}">
                <a16:creationId xmlns:a16="http://schemas.microsoft.com/office/drawing/2014/main" id="{256D1C6C-91CA-49A1-BE10-B1D93765F4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01" y="1092490"/>
            <a:ext cx="1239894" cy="1239894"/>
          </a:xfrm>
          <a:prstGeom prst="rect">
            <a:avLst/>
          </a:prstGeom>
        </p:spPr>
      </p:pic>
      <p:pic>
        <p:nvPicPr>
          <p:cNvPr id="19" name="Picture 8">
            <a:extLst>
              <a:ext uri="{FF2B5EF4-FFF2-40B4-BE49-F238E27FC236}">
                <a16:creationId xmlns:a16="http://schemas.microsoft.com/office/drawing/2014/main" id="{B65ACF77-FAB6-46AF-881E-E5805DBF40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7145" y="1092490"/>
            <a:ext cx="1239894" cy="1239894"/>
          </a:xfrm>
          <a:prstGeom prst="rect">
            <a:avLst/>
          </a:prstGeom>
        </p:spPr>
      </p:pic>
      <p:sp>
        <p:nvSpPr>
          <p:cNvPr id="20" name="Rounded Rectangular Callout 32">
            <a:extLst>
              <a:ext uri="{FF2B5EF4-FFF2-40B4-BE49-F238E27FC236}">
                <a16:creationId xmlns:a16="http://schemas.microsoft.com/office/drawing/2014/main" id="{6D8AD3E1-2DA2-45E2-9464-83A3352B087B}"/>
              </a:ext>
            </a:extLst>
          </p:cNvPr>
          <p:cNvSpPr/>
          <p:nvPr/>
        </p:nvSpPr>
        <p:spPr>
          <a:xfrm>
            <a:off x="2093757" y="1092490"/>
            <a:ext cx="3448914" cy="1664778"/>
          </a:xfrm>
          <a:prstGeom prst="wedgeRoundRectCallout">
            <a:avLst>
              <a:gd name="adj1" fmla="val -57501"/>
              <a:gd name="adj2" fmla="val -2916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really want to go on safari this year. I’m really interested in seeing the wild animals in their own environment, and I think I’ll enjoy being surrounded by nature for a week. </a:t>
            </a:r>
          </a:p>
        </p:txBody>
      </p:sp>
      <p:sp>
        <p:nvSpPr>
          <p:cNvPr id="22" name="Rounded Rectangular Callout 33">
            <a:extLst>
              <a:ext uri="{FF2B5EF4-FFF2-40B4-BE49-F238E27FC236}">
                <a16:creationId xmlns:a16="http://schemas.microsoft.com/office/drawing/2014/main" id="{F37DF421-05FF-49F2-B05E-D229D114F66C}"/>
              </a:ext>
            </a:extLst>
          </p:cNvPr>
          <p:cNvSpPr/>
          <p:nvPr/>
        </p:nvSpPr>
        <p:spPr>
          <a:xfrm>
            <a:off x="5798207" y="1092490"/>
            <a:ext cx="4173850" cy="1552236"/>
          </a:xfrm>
          <a:prstGeom prst="wedgeRoundRectCallout">
            <a:avLst>
              <a:gd name="adj1" fmla="val 58492"/>
              <a:gd name="adj2" fmla="val -11990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don’t know where to go this year. My parents asked me to help in their shop over the summer, so I won’t be able to go until late August.  They let me go skiing last year, so I can’t say no!</a:t>
            </a:r>
          </a:p>
        </p:txBody>
      </p:sp>
      <p:sp>
        <p:nvSpPr>
          <p:cNvPr id="24" name="Rounded Rectangular Callout 17">
            <a:extLst>
              <a:ext uri="{FF2B5EF4-FFF2-40B4-BE49-F238E27FC236}">
                <a16:creationId xmlns:a16="http://schemas.microsoft.com/office/drawing/2014/main" id="{2AB2EE11-D548-4123-A120-A0AE80993293}"/>
              </a:ext>
            </a:extLst>
          </p:cNvPr>
          <p:cNvSpPr/>
          <p:nvPr/>
        </p:nvSpPr>
        <p:spPr>
          <a:xfrm>
            <a:off x="275336" y="2916126"/>
            <a:ext cx="3110415" cy="1795604"/>
          </a:xfrm>
          <a:prstGeom prst="wedgeRoundRectCallout">
            <a:avLst>
              <a:gd name="adj1" fmla="val -25382"/>
              <a:gd name="adj2" fmla="val 6223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different patterns we can make with verb infinitives and -</a:t>
            </a:r>
            <a:r>
              <a:rPr lang="en-US" sz="1600" i="1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ing</a:t>
            </a: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forms. Find an example of each in the conversation above. The first is done for you.</a:t>
            </a: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DF2F076E-568C-49CC-B3E2-16ECCB34E1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4920864"/>
            <a:ext cx="1239894" cy="1239894"/>
          </a:xfrm>
          <a:prstGeom prst="rect">
            <a:avLst/>
          </a:prstGeom>
        </p:spPr>
      </p:pic>
      <p:graphicFrame>
        <p:nvGraphicFramePr>
          <p:cNvPr id="27" name="Table 50">
            <a:extLst>
              <a:ext uri="{FF2B5EF4-FFF2-40B4-BE49-F238E27FC236}">
                <a16:creationId xmlns:a16="http://schemas.microsoft.com/office/drawing/2014/main" id="{7484399E-7EE6-459E-8E29-DBE23816B7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541436"/>
              </p:ext>
            </p:extLst>
          </p:nvPr>
        </p:nvGraphicFramePr>
        <p:xfrm>
          <a:off x="3549772" y="2916126"/>
          <a:ext cx="7756661" cy="3305181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491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9567">
                  <a:extLst>
                    <a:ext uri="{9D8B030D-6E8A-4147-A177-3AD203B41FA5}">
                      <a16:colId xmlns:a16="http://schemas.microsoft.com/office/drawing/2014/main" val="2937062937"/>
                    </a:ext>
                  </a:extLst>
                </a:gridCol>
                <a:gridCol w="3855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2607">
                <a:tc rowSpan="3">
                  <a:txBody>
                    <a:bodyPr/>
                    <a:lstStyle/>
                    <a:p>
                      <a:pPr algn="ctr"/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infinitive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certain verbs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607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certain verbs + object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2607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where, what, when, how </a:t>
                      </a:r>
                      <a:r>
                        <a:rPr lang="en-GB" sz="1600" b="1" i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and </a:t>
                      </a:r>
                      <a:r>
                        <a:rPr lang="en-GB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who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855121"/>
                  </a:ext>
                </a:extLst>
              </a:tr>
              <a:tr h="522607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infinitive without </a:t>
                      </a:r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certain verbs + object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797583"/>
                  </a:ext>
                </a:extLst>
              </a:tr>
              <a:tr h="522607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GB" sz="1600" b="1" i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b="1" i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certain verbs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431064"/>
                  </a:ext>
                </a:extLst>
              </a:tr>
              <a:tr h="522607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prepositions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544959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DBA5F435-6A00-405A-BA50-FF64D9D5054A}"/>
              </a:ext>
            </a:extLst>
          </p:cNvPr>
          <p:cNvSpPr/>
          <p:nvPr/>
        </p:nvSpPr>
        <p:spPr>
          <a:xfrm>
            <a:off x="7458827" y="2997406"/>
            <a:ext cx="12041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want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to go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A8E08512-48BB-4E20-9986-0AFD2F05C28E}"/>
              </a:ext>
            </a:extLst>
          </p:cNvPr>
          <p:cNvSpPr/>
          <p:nvPr/>
        </p:nvSpPr>
        <p:spPr>
          <a:xfrm>
            <a:off x="7458827" y="3531889"/>
            <a:ext cx="17930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asked me 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to help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DBD965F7-6EB4-43DD-A30F-A99F40BB5EC5}"/>
              </a:ext>
            </a:extLst>
          </p:cNvPr>
          <p:cNvSpPr/>
          <p:nvPr/>
        </p:nvSpPr>
        <p:spPr>
          <a:xfrm>
            <a:off x="7458827" y="4115631"/>
            <a:ext cx="13724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where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to go 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BB787E9C-2681-4F37-9934-4D6F738BFD0D}"/>
              </a:ext>
            </a:extLst>
          </p:cNvPr>
          <p:cNvSpPr/>
          <p:nvPr/>
        </p:nvSpPr>
        <p:spPr>
          <a:xfrm>
            <a:off x="7458827" y="4711730"/>
            <a:ext cx="10629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let me 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go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C3B44D8C-FD69-4513-869D-39C4E0FA5A9A}"/>
              </a:ext>
            </a:extLst>
          </p:cNvPr>
          <p:cNvSpPr/>
          <p:nvPr/>
        </p:nvSpPr>
        <p:spPr>
          <a:xfrm>
            <a:off x="7466275" y="5269847"/>
            <a:ext cx="1281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enjoy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being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8D523C6A-766A-4A5C-B6BB-B037BB43A4C5}"/>
              </a:ext>
            </a:extLst>
          </p:cNvPr>
          <p:cNvSpPr/>
          <p:nvPr/>
        </p:nvSpPr>
        <p:spPr>
          <a:xfrm>
            <a:off x="7458827" y="5774774"/>
            <a:ext cx="19575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interested </a:t>
            </a:r>
            <a:r>
              <a:rPr lang="en-GB" sz="16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in</a:t>
            </a:r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 seeing</a:t>
            </a: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A696D68D-6D29-4802-B4DF-44E06684EEB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11949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" grpId="0"/>
      <p:bldP spid="29" grpId="0"/>
      <p:bldP spid="31" grpId="0"/>
      <p:bldP spid="36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229387"/>
            <a:ext cx="1076135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them?</a:t>
            </a:r>
          </a:p>
        </p:txBody>
      </p:sp>
      <p:sp>
        <p:nvSpPr>
          <p:cNvPr id="20" name="Rounded Rectangular Callout 32">
            <a:extLst>
              <a:ext uri="{FF2B5EF4-FFF2-40B4-BE49-F238E27FC236}">
                <a16:creationId xmlns:a16="http://schemas.microsoft.com/office/drawing/2014/main" id="{6D8AD3E1-2DA2-45E2-9464-83A3352B087B}"/>
              </a:ext>
            </a:extLst>
          </p:cNvPr>
          <p:cNvSpPr/>
          <p:nvPr/>
        </p:nvSpPr>
        <p:spPr>
          <a:xfrm>
            <a:off x="275335" y="966763"/>
            <a:ext cx="5703433" cy="846073"/>
          </a:xfrm>
          <a:prstGeom prst="wedgeRoundRectCallout">
            <a:avLst>
              <a:gd name="adj1" fmla="val -53081"/>
              <a:gd name="adj2" fmla="val -18635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really want to go on safari this year. I’m really interested in seeing the wild animals in their own environment, and I think I’ll enjoy being surrounded by nature for a week. </a:t>
            </a:r>
          </a:p>
        </p:txBody>
      </p:sp>
      <p:sp>
        <p:nvSpPr>
          <p:cNvPr id="22" name="Rounded Rectangular Callout 33">
            <a:extLst>
              <a:ext uri="{FF2B5EF4-FFF2-40B4-BE49-F238E27FC236}">
                <a16:creationId xmlns:a16="http://schemas.microsoft.com/office/drawing/2014/main" id="{F37DF421-05FF-49F2-B05E-D229D114F66C}"/>
              </a:ext>
            </a:extLst>
          </p:cNvPr>
          <p:cNvSpPr/>
          <p:nvPr/>
        </p:nvSpPr>
        <p:spPr>
          <a:xfrm>
            <a:off x="6040227" y="955751"/>
            <a:ext cx="6091312" cy="973549"/>
          </a:xfrm>
          <a:prstGeom prst="wedgeRoundRectCallout">
            <a:avLst>
              <a:gd name="adj1" fmla="val 44216"/>
              <a:gd name="adj2" fmla="val -67685"/>
              <a:gd name="adj3" fmla="val 16667"/>
            </a:avLst>
          </a:prstGeom>
          <a:solidFill>
            <a:srgbClr val="ED6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25000"/>
            </a:pPr>
            <a:r>
              <a:rPr lang="en-US" sz="16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don’t know where to go this year. My parents asked me to help in their shop over the summer, so I won’t be able to go until late August.  They let me go skiing last year, so I can’t say no!</a:t>
            </a:r>
          </a:p>
        </p:txBody>
      </p:sp>
      <p:graphicFrame>
        <p:nvGraphicFramePr>
          <p:cNvPr id="27" name="Table 50">
            <a:extLst>
              <a:ext uri="{FF2B5EF4-FFF2-40B4-BE49-F238E27FC236}">
                <a16:creationId xmlns:a16="http://schemas.microsoft.com/office/drawing/2014/main" id="{7484399E-7EE6-459E-8E29-DBE23816B7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324847"/>
              </p:ext>
            </p:extLst>
          </p:nvPr>
        </p:nvGraphicFramePr>
        <p:xfrm>
          <a:off x="336314" y="2064576"/>
          <a:ext cx="7756661" cy="4231533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1491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1526">
                  <a:extLst>
                    <a:ext uri="{9D8B030D-6E8A-4147-A177-3AD203B41FA5}">
                      <a16:colId xmlns:a16="http://schemas.microsoft.com/office/drawing/2014/main" val="2937062937"/>
                    </a:ext>
                  </a:extLst>
                </a:gridCol>
                <a:gridCol w="3183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0179">
                <a:tc rowSpan="3">
                  <a:txBody>
                    <a:bodyPr/>
                    <a:lstStyle/>
                    <a:p>
                      <a:pPr algn="ctr"/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infinitive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certain verbs, </a:t>
                      </a:r>
                      <a:r>
                        <a:rPr lang="nb-NO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e.g.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agree, decide, expect, hope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, etc.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wanted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to go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9405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certain verbs + object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asked me 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help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9405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where, what, when, how, </a:t>
                      </a:r>
                      <a:r>
                        <a:rPr lang="en-GB" sz="1600" b="1" i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and </a:t>
                      </a:r>
                      <a:r>
                        <a:rPr lang="en-GB" sz="1600" b="1" i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who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where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to go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855121"/>
                  </a:ext>
                </a:extLst>
              </a:tr>
              <a:tr h="70940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infinitive without </a:t>
                      </a:r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certain verbs + object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let me 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go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797583"/>
                  </a:ext>
                </a:extLst>
              </a:tr>
              <a:tr h="640179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GB" sz="1600" b="1" i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b="1" i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certain verbs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enjoy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being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431064"/>
                  </a:ext>
                </a:extLst>
              </a:tr>
              <a:tr h="640179">
                <a:tc v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after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prepositions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interested 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</a:t>
                      </a:r>
                      <a:r>
                        <a:rPr lang="en-GB" sz="1600" b="0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seeing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544959"/>
                  </a:ext>
                </a:extLst>
              </a:tr>
            </a:tbl>
          </a:graphicData>
        </a:graphic>
      </p:graphicFrame>
      <p:sp>
        <p:nvSpPr>
          <p:cNvPr id="17" name="Arc 77">
            <a:extLst>
              <a:ext uri="{FF2B5EF4-FFF2-40B4-BE49-F238E27FC236}">
                <a16:creationId xmlns:a16="http://schemas.microsoft.com/office/drawing/2014/main" id="{E052790A-3883-4CBC-8A79-8B494B65AE3D}"/>
              </a:ext>
            </a:extLst>
          </p:cNvPr>
          <p:cNvSpPr/>
          <p:nvPr/>
        </p:nvSpPr>
        <p:spPr>
          <a:xfrm rot="5400000" flipV="1">
            <a:off x="4325263" y="-727910"/>
            <a:ext cx="2089380" cy="7431860"/>
          </a:xfrm>
          <a:prstGeom prst="arc">
            <a:avLst>
              <a:gd name="adj1" fmla="val 5657572"/>
              <a:gd name="adj2" fmla="val 1478389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Arc 77">
            <a:extLst>
              <a:ext uri="{FF2B5EF4-FFF2-40B4-BE49-F238E27FC236}">
                <a16:creationId xmlns:a16="http://schemas.microsoft.com/office/drawing/2014/main" id="{EEED5EED-2997-42CF-A046-F0B08E4F42A3}"/>
              </a:ext>
            </a:extLst>
          </p:cNvPr>
          <p:cNvSpPr/>
          <p:nvPr/>
        </p:nvSpPr>
        <p:spPr>
          <a:xfrm rot="5400000" flipH="1" flipV="1">
            <a:off x="5060380" y="-2254630"/>
            <a:ext cx="1928218" cy="9026975"/>
          </a:xfrm>
          <a:prstGeom prst="arc">
            <a:avLst>
              <a:gd name="adj1" fmla="val 6215224"/>
              <a:gd name="adj2" fmla="val 1478389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3" name="Arc 77">
            <a:extLst>
              <a:ext uri="{FF2B5EF4-FFF2-40B4-BE49-F238E27FC236}">
                <a16:creationId xmlns:a16="http://schemas.microsoft.com/office/drawing/2014/main" id="{8E75C153-C09B-4BA3-9208-916D0FCFF57D}"/>
              </a:ext>
            </a:extLst>
          </p:cNvPr>
          <p:cNvSpPr/>
          <p:nvPr/>
        </p:nvSpPr>
        <p:spPr>
          <a:xfrm rot="4841254" flipV="1">
            <a:off x="4514122" y="-76646"/>
            <a:ext cx="2236427" cy="10121948"/>
          </a:xfrm>
          <a:prstGeom prst="arc">
            <a:avLst>
              <a:gd name="adj1" fmla="val 6169603"/>
              <a:gd name="adj2" fmla="val 1347376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Arc 77">
            <a:extLst>
              <a:ext uri="{FF2B5EF4-FFF2-40B4-BE49-F238E27FC236}">
                <a16:creationId xmlns:a16="http://schemas.microsoft.com/office/drawing/2014/main" id="{3ED45394-2DB3-494D-8310-186D88E4A0CC}"/>
              </a:ext>
            </a:extLst>
          </p:cNvPr>
          <p:cNvSpPr/>
          <p:nvPr/>
        </p:nvSpPr>
        <p:spPr>
          <a:xfrm rot="5149506" flipH="1" flipV="1">
            <a:off x="3247704" y="-1283318"/>
            <a:ext cx="1933881" cy="10121948"/>
          </a:xfrm>
          <a:prstGeom prst="arc">
            <a:avLst>
              <a:gd name="adj1" fmla="val 5647324"/>
              <a:gd name="adj2" fmla="val 1397553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8" name="Rounded Rectangular Callout 17">
            <a:extLst>
              <a:ext uri="{FF2B5EF4-FFF2-40B4-BE49-F238E27FC236}">
                <a16:creationId xmlns:a16="http://schemas.microsoft.com/office/drawing/2014/main" id="{EABEFD07-EE1D-4252-A13A-4C57A145062D}"/>
              </a:ext>
            </a:extLst>
          </p:cNvPr>
          <p:cNvSpPr/>
          <p:nvPr/>
        </p:nvSpPr>
        <p:spPr>
          <a:xfrm>
            <a:off x="8224216" y="2229506"/>
            <a:ext cx="2583342" cy="1664778"/>
          </a:xfrm>
          <a:prstGeom prst="wedgeRoundRectCallout">
            <a:avLst>
              <a:gd name="adj1" fmla="val 57342"/>
              <a:gd name="adj2" fmla="val 893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many examples of verbs which are followed by these forms. We will look at some more later…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id="{1596C054-773C-4EB9-A9BB-FF366B6F46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45" y="2067726"/>
            <a:ext cx="1239894" cy="1239894"/>
          </a:xfrm>
          <a:prstGeom prst="rect">
            <a:avLst/>
          </a:prstGeom>
        </p:spPr>
      </p:pic>
      <p:sp>
        <p:nvSpPr>
          <p:cNvPr id="32" name="Rounded Rectangular Callout 17">
            <a:extLst>
              <a:ext uri="{FF2B5EF4-FFF2-40B4-BE49-F238E27FC236}">
                <a16:creationId xmlns:a16="http://schemas.microsoft.com/office/drawing/2014/main" id="{59B7AAD5-EAAE-4F5E-A3AC-2C7E201E0552}"/>
              </a:ext>
            </a:extLst>
          </p:cNvPr>
          <p:cNvSpPr/>
          <p:nvPr/>
        </p:nvSpPr>
        <p:spPr>
          <a:xfrm>
            <a:off x="8377522" y="4109613"/>
            <a:ext cx="3478163" cy="1109501"/>
          </a:xfrm>
          <a:prstGeom prst="wedgeRoundRectCallout">
            <a:avLst>
              <a:gd name="adj1" fmla="val 40759"/>
              <a:gd name="adj2" fmla="val -73483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Because we don’t stress the word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in connected speech, we say </a:t>
            </a:r>
          </a:p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/</a:t>
            </a:r>
            <a:r>
              <a:rPr lang="en-US" sz="1600" dirty="0" err="1">
                <a:latin typeface="Open Sans" charset="0"/>
                <a:ea typeface="Open Sans" charset="0"/>
                <a:cs typeface="Open Sans" charset="0"/>
                <a:sym typeface="Open Sans"/>
              </a:rPr>
              <a:t>tə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/. Listen to how your teacher says it and repeat.</a:t>
            </a:r>
          </a:p>
        </p:txBody>
      </p:sp>
      <p:sp>
        <p:nvSpPr>
          <p:cNvPr id="33" name="Pentagon 2">
            <a:extLst>
              <a:ext uri="{FF2B5EF4-FFF2-40B4-BE49-F238E27FC236}">
                <a16:creationId xmlns:a16="http://schemas.microsoft.com/office/drawing/2014/main" id="{D7059443-19D5-4472-B9FE-775A290A8127}"/>
              </a:ext>
            </a:extLst>
          </p:cNvPr>
          <p:cNvSpPr/>
          <p:nvPr/>
        </p:nvSpPr>
        <p:spPr>
          <a:xfrm>
            <a:off x="8943559" y="5409067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consider some other verbs which follow these patterns…</a:t>
            </a: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ED42D8E0-896D-42BA-B86A-128791CB438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0051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3" grpId="0" animBg="1"/>
      <p:bldP spid="26" grpId="0" animBg="1"/>
      <p:bldP spid="28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ular Callout 17">
            <a:extLst>
              <a:ext uri="{FF2B5EF4-FFF2-40B4-BE49-F238E27FC236}">
                <a16:creationId xmlns:a16="http://schemas.microsoft.com/office/drawing/2014/main" id="{E25F08AE-DF8E-48B6-9F08-2E3BD2B8BA60}"/>
              </a:ext>
            </a:extLst>
          </p:cNvPr>
          <p:cNvSpPr/>
          <p:nvPr/>
        </p:nvSpPr>
        <p:spPr>
          <a:xfrm>
            <a:off x="6868610" y="1466526"/>
            <a:ext cx="3568005" cy="1090191"/>
          </a:xfrm>
          <a:prstGeom prst="wedgeRoundRectCallout">
            <a:avLst>
              <a:gd name="adj1" fmla="val 57342"/>
              <a:gd name="adj2" fmla="val 8932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Many verbs are followed by one of these patterns. There is no rule, we just need to learn them.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9A415645-7D56-4E44-ABAE-8906AF4A99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004" y="922515"/>
            <a:ext cx="1239894" cy="1239894"/>
          </a:xfrm>
          <a:prstGeom prst="rect">
            <a:avLst/>
          </a:prstGeom>
        </p:spPr>
      </p:pic>
      <p:sp>
        <p:nvSpPr>
          <p:cNvPr id="23" name="Rounded Rectangular Callout 17">
            <a:extLst>
              <a:ext uri="{FF2B5EF4-FFF2-40B4-BE49-F238E27FC236}">
                <a16:creationId xmlns:a16="http://schemas.microsoft.com/office/drawing/2014/main" id="{84E3CCEB-ED2A-4D2F-9CD8-A27F78920C1E}"/>
              </a:ext>
            </a:extLst>
          </p:cNvPr>
          <p:cNvSpPr/>
          <p:nvPr/>
        </p:nvSpPr>
        <p:spPr>
          <a:xfrm>
            <a:off x="9149581" y="2586401"/>
            <a:ext cx="2884846" cy="1090191"/>
          </a:xfrm>
          <a:prstGeom prst="wedgeRoundRectCallout">
            <a:avLst>
              <a:gd name="adj1" fmla="val 27089"/>
              <a:gd name="adj2" fmla="val -64621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Put these verbs in the correct column. The first one is done for you.</a:t>
            </a:r>
          </a:p>
        </p:txBody>
      </p:sp>
      <p:graphicFrame>
        <p:nvGraphicFramePr>
          <p:cNvPr id="26" name="Table 50">
            <a:extLst>
              <a:ext uri="{FF2B5EF4-FFF2-40B4-BE49-F238E27FC236}">
                <a16:creationId xmlns:a16="http://schemas.microsoft.com/office/drawing/2014/main" id="{1AA4621C-B4EC-49A5-BFDE-A78134819A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410797"/>
              </p:ext>
            </p:extLst>
          </p:nvPr>
        </p:nvGraphicFramePr>
        <p:xfrm>
          <a:off x="275336" y="3817916"/>
          <a:ext cx="11780676" cy="2225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945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5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5169">
                  <a:extLst>
                    <a:ext uri="{9D8B030D-6E8A-4147-A177-3AD203B41FA5}">
                      <a16:colId xmlns:a16="http://schemas.microsoft.com/office/drawing/2014/main" val="2317003173"/>
                    </a:ext>
                  </a:extLst>
                </a:gridCol>
                <a:gridCol w="2945169">
                  <a:extLst>
                    <a:ext uri="{9D8B030D-6E8A-4147-A177-3AD203B41FA5}">
                      <a16:colId xmlns:a16="http://schemas.microsoft.com/office/drawing/2014/main" val="1573353544"/>
                    </a:ext>
                  </a:extLst>
                </a:gridCol>
              </a:tblGrid>
              <a:tr h="30391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+ infinitive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infinitive without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799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certain verbs + -</a:t>
                      </a:r>
                      <a:r>
                        <a:rPr lang="en-GB" sz="1600" b="1" i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b="1" i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certain verbs + </a:t>
                      </a:r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infinitive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certain verbs + object + </a:t>
                      </a:r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infinitive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certain verbs + object + bare infinitive (without </a:t>
                      </a:r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to)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587258"/>
                  </a:ext>
                </a:extLst>
              </a:tr>
              <a:tr h="636289"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69963E80-DF75-4B57-A68A-D422EA068E53}"/>
              </a:ext>
            </a:extLst>
          </p:cNvPr>
          <p:cNvSpPr/>
          <p:nvPr/>
        </p:nvSpPr>
        <p:spPr>
          <a:xfrm>
            <a:off x="3203229" y="1764635"/>
            <a:ext cx="8899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suggest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F27951AD-1068-4C9B-B369-7AB6194E9789}"/>
              </a:ext>
            </a:extLst>
          </p:cNvPr>
          <p:cNvSpPr/>
          <p:nvPr/>
        </p:nvSpPr>
        <p:spPr>
          <a:xfrm>
            <a:off x="1015611" y="2406967"/>
            <a:ext cx="6463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mind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CE24E17B-2766-48BA-9637-EA5934FFE84F}"/>
              </a:ext>
            </a:extLst>
          </p:cNvPr>
          <p:cNvSpPr/>
          <p:nvPr/>
        </p:nvSpPr>
        <p:spPr>
          <a:xfrm>
            <a:off x="3971180" y="2544288"/>
            <a:ext cx="9509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consider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34048DA-C822-4D31-A86E-DAC9D646C837}"/>
              </a:ext>
            </a:extLst>
          </p:cNvPr>
          <p:cNvSpPr/>
          <p:nvPr/>
        </p:nvSpPr>
        <p:spPr>
          <a:xfrm>
            <a:off x="4947417" y="2553268"/>
            <a:ext cx="889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enjoy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17D8FAE7-1292-4082-BC39-3DBE7F99173D}"/>
              </a:ext>
            </a:extLst>
          </p:cNvPr>
          <p:cNvSpPr/>
          <p:nvPr/>
        </p:nvSpPr>
        <p:spPr>
          <a:xfrm>
            <a:off x="677510" y="1725204"/>
            <a:ext cx="7617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intend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0E815585-E13E-4348-B38F-4450C54101F2}"/>
              </a:ext>
            </a:extLst>
          </p:cNvPr>
          <p:cNvSpPr/>
          <p:nvPr/>
        </p:nvSpPr>
        <p:spPr>
          <a:xfrm>
            <a:off x="4925146" y="1776858"/>
            <a:ext cx="6479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hope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037E2CBC-3760-4A4F-8251-58A4E026854B}"/>
              </a:ext>
            </a:extLst>
          </p:cNvPr>
          <p:cNvSpPr/>
          <p:nvPr/>
        </p:nvSpPr>
        <p:spPr>
          <a:xfrm>
            <a:off x="2225669" y="1958358"/>
            <a:ext cx="4780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ask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78896DC6-E32F-4156-9A6C-76D31925590F}"/>
              </a:ext>
            </a:extLst>
          </p:cNvPr>
          <p:cNvSpPr/>
          <p:nvPr/>
        </p:nvSpPr>
        <p:spPr>
          <a:xfrm>
            <a:off x="543365" y="3086886"/>
            <a:ext cx="9444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threaten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681AD307-86F6-4D78-93FF-4496FA591BF9}"/>
              </a:ext>
            </a:extLst>
          </p:cNvPr>
          <p:cNvSpPr/>
          <p:nvPr/>
        </p:nvSpPr>
        <p:spPr>
          <a:xfrm>
            <a:off x="3254632" y="2452888"/>
            <a:ext cx="5325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beg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F32FC0E3-A2B3-4767-8881-157A759B44E9}"/>
              </a:ext>
            </a:extLst>
          </p:cNvPr>
          <p:cNvSpPr/>
          <p:nvPr/>
        </p:nvSpPr>
        <p:spPr>
          <a:xfrm>
            <a:off x="1834940" y="3157289"/>
            <a:ext cx="9172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promise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320E1D9B-1979-4E53-B01C-D416BD1C87F3}"/>
              </a:ext>
            </a:extLst>
          </p:cNvPr>
          <p:cNvSpPr/>
          <p:nvPr/>
        </p:nvSpPr>
        <p:spPr>
          <a:xfrm>
            <a:off x="5151917" y="3159612"/>
            <a:ext cx="10182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persuade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9CF708B3-64AC-418F-979F-4C0669863941}"/>
              </a:ext>
            </a:extLst>
          </p:cNvPr>
          <p:cNvSpPr/>
          <p:nvPr/>
        </p:nvSpPr>
        <p:spPr>
          <a:xfrm>
            <a:off x="2066398" y="2481806"/>
            <a:ext cx="8258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remind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0DB0F454-84D2-4028-9594-C7C5A32C5A7A}"/>
              </a:ext>
            </a:extLst>
          </p:cNvPr>
          <p:cNvSpPr/>
          <p:nvPr/>
        </p:nvSpPr>
        <p:spPr>
          <a:xfrm>
            <a:off x="5955466" y="1818501"/>
            <a:ext cx="4106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let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5FAA01DE-2312-4248-8C73-35FF6BA51499}"/>
              </a:ext>
            </a:extLst>
          </p:cNvPr>
          <p:cNvSpPr/>
          <p:nvPr/>
        </p:nvSpPr>
        <p:spPr>
          <a:xfrm>
            <a:off x="3189901" y="3276663"/>
            <a:ext cx="6751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make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AF22C5B7-F235-4AE8-8CD1-21168999663D}"/>
              </a:ext>
            </a:extLst>
          </p:cNvPr>
          <p:cNvSpPr/>
          <p:nvPr/>
        </p:nvSpPr>
        <p:spPr>
          <a:xfrm>
            <a:off x="6202411" y="2562777"/>
            <a:ext cx="5774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help</a:t>
            </a:r>
          </a:p>
        </p:txBody>
      </p:sp>
      <p:sp>
        <p:nvSpPr>
          <p:cNvPr id="25" name="Shape 81"/>
          <p:cNvSpPr txBox="1">
            <a:spLocks/>
          </p:cNvSpPr>
          <p:nvPr/>
        </p:nvSpPr>
        <p:spPr>
          <a:xfrm>
            <a:off x="450601" y="229387"/>
            <a:ext cx="1076135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-</a:t>
            </a:r>
            <a:r>
              <a:rPr lang="en-US" sz="4400" b="1" i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44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to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+ infinitive, object + </a:t>
            </a:r>
            <a:r>
              <a:rPr lang="en-US" sz="44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+ infinitive, object + bare infinitive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813AEBDB-8FA5-4ED5-BD38-7FDE2431A48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1951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2.59259E-6 L 0.21745 0.4541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72" y="2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625 L 0.33164 0.42199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76" y="2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44444E-6 L -0.23242 0.44838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28" y="2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7037E-6 L -0.02331 0.44652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2" y="2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5956E-6 -1.91711E-6 L 0.29905 0.45288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46" y="22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96296E-6 L 0.0677 0.35672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1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4.07407E-6 L 0.46601 0.34167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94" y="1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379E-6 -4.41306E-6 L 0.24997 0.42441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98" y="21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4089E-6 -3.44756E-6 L -0.28942 0.41121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77" y="20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7.40741E-7 L -0.23659 0.41528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36" y="20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5826E-6 -1.86849E-6 L 0.37652 0.34939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26" y="17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48148E-6 L 0.22943 0.33958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71" y="16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3.7037E-6 L 0.23438 0.32454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19" y="1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0.52278 0.30532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33" y="1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3.33333E-6 L 0.20782 0.32453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91" y="1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 animBg="1"/>
      <p:bldP spid="5" grpId="0"/>
      <p:bldP spid="5" grpId="1"/>
      <p:bldP spid="28" grpId="0"/>
      <p:bldP spid="28" grpId="1"/>
      <p:bldP spid="30" grpId="0"/>
      <p:bldP spid="30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9" grpId="0"/>
      <p:bldP spid="39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ular Callout 17">
            <a:extLst>
              <a:ext uri="{FF2B5EF4-FFF2-40B4-BE49-F238E27FC236}">
                <a16:creationId xmlns:a16="http://schemas.microsoft.com/office/drawing/2014/main" id="{E25F08AE-DF8E-48B6-9F08-2E3BD2B8BA60}"/>
              </a:ext>
            </a:extLst>
          </p:cNvPr>
          <p:cNvSpPr/>
          <p:nvPr/>
        </p:nvSpPr>
        <p:spPr>
          <a:xfrm>
            <a:off x="1886564" y="4015095"/>
            <a:ext cx="3568005" cy="1090191"/>
          </a:xfrm>
          <a:prstGeom prst="wedgeRoundRectCallout">
            <a:avLst>
              <a:gd name="adj1" fmla="val -56603"/>
              <a:gd name="adj2" fmla="val 23126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There are many more verbs like these. When you learn them, add them to a list like this.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9A415645-7D56-4E44-ABAE-8906AF4A99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6" y="4861469"/>
            <a:ext cx="1239894" cy="1239894"/>
          </a:xfrm>
          <a:prstGeom prst="rect">
            <a:avLst/>
          </a:prstGeom>
        </p:spPr>
      </p:pic>
      <p:sp>
        <p:nvSpPr>
          <p:cNvPr id="23" name="Rounded Rectangular Callout 17">
            <a:extLst>
              <a:ext uri="{FF2B5EF4-FFF2-40B4-BE49-F238E27FC236}">
                <a16:creationId xmlns:a16="http://schemas.microsoft.com/office/drawing/2014/main" id="{84E3CCEB-ED2A-4D2F-9CD8-A27F78920C1E}"/>
              </a:ext>
            </a:extLst>
          </p:cNvPr>
          <p:cNvSpPr/>
          <p:nvPr/>
        </p:nvSpPr>
        <p:spPr>
          <a:xfrm>
            <a:off x="4705488" y="5284756"/>
            <a:ext cx="2884846" cy="1090191"/>
          </a:xfrm>
          <a:prstGeom prst="wedgeRoundRectCallout">
            <a:avLst>
              <a:gd name="adj1" fmla="val -71902"/>
              <a:gd name="adj2" fmla="val -15587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 of these verbs can also be followed by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that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, e.g.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‘I 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suggested that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she came with us.’</a:t>
            </a:r>
          </a:p>
        </p:txBody>
      </p:sp>
      <p:graphicFrame>
        <p:nvGraphicFramePr>
          <p:cNvPr id="26" name="Table 50">
            <a:extLst>
              <a:ext uri="{FF2B5EF4-FFF2-40B4-BE49-F238E27FC236}">
                <a16:creationId xmlns:a16="http://schemas.microsoft.com/office/drawing/2014/main" id="{1AA4621C-B4EC-49A5-BFDE-A78134819A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806756"/>
              </p:ext>
            </p:extLst>
          </p:nvPr>
        </p:nvGraphicFramePr>
        <p:xfrm>
          <a:off x="275336" y="1717629"/>
          <a:ext cx="11780676" cy="2225040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2945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5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5169">
                  <a:extLst>
                    <a:ext uri="{9D8B030D-6E8A-4147-A177-3AD203B41FA5}">
                      <a16:colId xmlns:a16="http://schemas.microsoft.com/office/drawing/2014/main" val="2317003173"/>
                    </a:ext>
                  </a:extLst>
                </a:gridCol>
                <a:gridCol w="2945169">
                  <a:extLst>
                    <a:ext uri="{9D8B030D-6E8A-4147-A177-3AD203B41FA5}">
                      <a16:colId xmlns:a16="http://schemas.microsoft.com/office/drawing/2014/main" val="1573353544"/>
                    </a:ext>
                  </a:extLst>
                </a:gridCol>
              </a:tblGrid>
              <a:tr h="30391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-</a:t>
                      </a:r>
                      <a:r>
                        <a:rPr lang="en-GB" sz="1600" i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i="1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+ infinitive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Infinitive without </a:t>
                      </a:r>
                      <a:r>
                        <a:rPr lang="en-GB" sz="1600" i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</a:t>
                      </a:r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799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certain verbs + -</a:t>
                      </a:r>
                      <a:r>
                        <a:rPr lang="en-GB" sz="1600" b="1" i="1" dirty="0" err="1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ing</a:t>
                      </a:r>
                      <a:endParaRPr lang="en-GB" sz="1600" b="1" i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certain verbs + </a:t>
                      </a:r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+ infinitive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certain verbs + object + </a:t>
                      </a:r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 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+ infinitive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certain verbs + object + bare infinitive (without </a:t>
                      </a:r>
                      <a:r>
                        <a:rPr lang="en-GB" sz="1600" b="1" i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to)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587258"/>
                  </a:ext>
                </a:extLst>
              </a:tr>
              <a:tr h="63628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suggest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going soon.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don</a:t>
                      </a:r>
                      <a:r>
                        <a:rPr lang="en-US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’t </a:t>
                      </a:r>
                      <a:r>
                        <a:rPr lang="en-US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</a:t>
                      </a:r>
                      <a:r>
                        <a:rPr lang="en-GB" sz="1600" b="1" dirty="0" err="1">
                          <a:latin typeface="Open Sans" charset="0"/>
                          <a:ea typeface="Open Sans" charset="0"/>
                          <a:cs typeface="Open Sans" charset="0"/>
                        </a:rPr>
                        <a:t>ind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taking you.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I’ll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consider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speaking to her.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enjoy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taking photos.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intend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 visit you.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hope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 see you soon.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threatened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 leave.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promise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to call.</a:t>
                      </a:r>
                    </a:p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They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asked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me to help.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begged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them to stay.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Tom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reminds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me to pay it. 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She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persuaded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me to come. </a:t>
                      </a: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They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let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me stay out late.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My mum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makes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me clean.</a:t>
                      </a:r>
                    </a:p>
                    <a:p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I </a:t>
                      </a:r>
                      <a:r>
                        <a:rPr lang="en-GB" sz="1600" b="1" dirty="0">
                          <a:latin typeface="Open Sans" charset="0"/>
                          <a:ea typeface="Open Sans" charset="0"/>
                          <a:cs typeface="Open Sans" charset="0"/>
                        </a:rPr>
                        <a:t>help</a:t>
                      </a:r>
                      <a:r>
                        <a:rPr lang="en-GB" sz="1600" dirty="0">
                          <a:latin typeface="Open Sans" charset="0"/>
                          <a:ea typeface="Open Sans" charset="0"/>
                          <a:cs typeface="Open Sans" charset="0"/>
                        </a:rPr>
                        <a:t> them find housing.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Rounded Rectangular Callout 17">
            <a:extLst>
              <a:ext uri="{FF2B5EF4-FFF2-40B4-BE49-F238E27FC236}">
                <a16:creationId xmlns:a16="http://schemas.microsoft.com/office/drawing/2014/main" id="{677550C6-F3B3-47E6-9A54-FA41AC1CF364}"/>
              </a:ext>
            </a:extLst>
          </p:cNvPr>
          <p:cNvSpPr/>
          <p:nvPr/>
        </p:nvSpPr>
        <p:spPr>
          <a:xfrm>
            <a:off x="6147910" y="4044743"/>
            <a:ext cx="3568005" cy="1090191"/>
          </a:xfrm>
          <a:prstGeom prst="wedgeRoundRectCallout">
            <a:avLst>
              <a:gd name="adj1" fmla="val -58530"/>
              <a:gd name="adj2" fmla="val -14189"/>
              <a:gd name="adj3" fmla="val 16667"/>
            </a:avLst>
          </a:prstGeom>
          <a:solidFill>
            <a:srgbClr val="C9D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Some of the verbs followed by an object +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to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+ infinitive can also be used without the object, </a:t>
            </a:r>
            <a:r>
              <a:rPr lang="nb-NO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e.g.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‘He </a:t>
            </a:r>
            <a:r>
              <a:rPr lang="en-US" sz="1600" b="1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asked to see </a:t>
            </a:r>
            <a:r>
              <a:rPr lang="en-US" sz="1600" i="1" dirty="0">
                <a:latin typeface="Open Sans" charset="0"/>
                <a:ea typeface="Open Sans" charset="0"/>
                <a:cs typeface="Open Sans" charset="0"/>
                <a:sym typeface="Open Sans"/>
              </a:rPr>
              <a:t>you.’</a:t>
            </a:r>
          </a:p>
        </p:txBody>
      </p:sp>
      <p:sp>
        <p:nvSpPr>
          <p:cNvPr id="25" name="Pentagon 2">
            <a:extLst>
              <a:ext uri="{FF2B5EF4-FFF2-40B4-BE49-F238E27FC236}">
                <a16:creationId xmlns:a16="http://schemas.microsoft.com/office/drawing/2014/main" id="{6015BBF3-89D2-4EE3-8748-359C23038A12}"/>
              </a:ext>
            </a:extLst>
          </p:cNvPr>
          <p:cNvSpPr/>
          <p:nvPr/>
        </p:nvSpPr>
        <p:spPr>
          <a:xfrm>
            <a:off x="8943559" y="5409067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11" name="Shape 81"/>
          <p:cNvSpPr txBox="1">
            <a:spLocks/>
          </p:cNvSpPr>
          <p:nvPr/>
        </p:nvSpPr>
        <p:spPr>
          <a:xfrm>
            <a:off x="450601" y="229387"/>
            <a:ext cx="1076135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-</a:t>
            </a:r>
            <a:r>
              <a:rPr lang="en-US" sz="4400" b="1" i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44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, to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+ infinitive, object + </a:t>
            </a:r>
            <a:r>
              <a:rPr lang="en-US" sz="44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+ infinitive, object + bare infinitive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6FCC2F41-319D-437D-BBC8-F0A54262347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89613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Font typeface="Noto Sans Symbols"/>
              <a:buNone/>
            </a:pPr>
            <a:endParaRPr sz="1600" i="1" dirty="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3" y="1494322"/>
            <a:ext cx="1142996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I’m really worried about………………………………………(fail) my maths test.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 enjoy……………………………….(relax) at the weekends because I work so much during the week.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My sister doesn’t know how………………………………………..(drive) yet, but she starts lessons next month.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My grandparents used to let me………………………………..(do) everything I wanted when I was at their house!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Good teachers can motivate their students……………………………(work) hard.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Karen is avoiding…………………………(go) to the ballet class at the moment because her teacher is making</a:t>
            </a:r>
          </a:p>
          <a:p>
            <a:r>
              <a:rPr lang="en-GB" sz="1600" dirty="0"/>
              <a:t>     </a:t>
            </a:r>
          </a:p>
          <a:p>
            <a:r>
              <a:rPr lang="en-GB" sz="1600" dirty="0"/>
              <a:t>      her………………….(take part in) competitions.</a:t>
            </a:r>
          </a:p>
          <a:p>
            <a:endParaRPr lang="en-GB" sz="1600" dirty="0"/>
          </a:p>
          <a:p>
            <a:r>
              <a:rPr lang="en-GB" sz="1600" dirty="0"/>
              <a:t>7.   I dream about………………………………(visit) India one day.</a:t>
            </a:r>
          </a:p>
          <a:p>
            <a:endParaRPr lang="en-GB" sz="1600" dirty="0"/>
          </a:p>
          <a:p>
            <a:r>
              <a:rPr lang="en-GB" sz="1600" dirty="0"/>
              <a:t>8.   Do you understand what…………………………………(write) for this exam?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5989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gaps with either: (a)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-</a:t>
            </a:r>
            <a:r>
              <a:rPr lang="en-US" sz="2000" b="1" i="1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ing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;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(b)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+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infinitive;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(c)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object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+ to +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infinitive; or</a:t>
            </a:r>
          </a:p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(d)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object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+ 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infinitive without </a:t>
            </a:r>
            <a:r>
              <a:rPr lang="en-US" sz="2000" b="1" i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to.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56F1F95-C623-4155-B1FE-DD75DAE67C45}"/>
              </a:ext>
            </a:extLst>
          </p:cNvPr>
          <p:cNvSpPr/>
          <p:nvPr/>
        </p:nvSpPr>
        <p:spPr>
          <a:xfrm>
            <a:off x="3825164" y="1698291"/>
            <a:ext cx="7906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failing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002873D3-6F5A-4EE3-B72B-DE83FB626C0B}"/>
              </a:ext>
            </a:extLst>
          </p:cNvPr>
          <p:cNvSpPr/>
          <p:nvPr/>
        </p:nvSpPr>
        <p:spPr>
          <a:xfrm>
            <a:off x="2125621" y="2135023"/>
            <a:ext cx="9717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relaxing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2431D5D4-62B7-46FD-BD47-27129A7E2AFD}"/>
              </a:ext>
            </a:extLst>
          </p:cNvPr>
          <p:cNvSpPr/>
          <p:nvPr/>
        </p:nvSpPr>
        <p:spPr>
          <a:xfrm>
            <a:off x="4508863" y="2659586"/>
            <a:ext cx="9268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to drive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AA731CB9-DA6B-46D8-A96C-1F8306F292CD}"/>
              </a:ext>
            </a:extLst>
          </p:cNvPr>
          <p:cNvSpPr/>
          <p:nvPr/>
        </p:nvSpPr>
        <p:spPr>
          <a:xfrm>
            <a:off x="4508863" y="3142166"/>
            <a:ext cx="4347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do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9F90D1A4-499F-4FB1-82D9-0D90A5FDC835}"/>
              </a:ext>
            </a:extLst>
          </p:cNvPr>
          <p:cNvSpPr/>
          <p:nvPr/>
        </p:nvSpPr>
        <p:spPr>
          <a:xfrm>
            <a:off x="5391165" y="3606083"/>
            <a:ext cx="9156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to work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6D6E2C7C-D76F-4B75-8044-D6408AA71E7E}"/>
              </a:ext>
            </a:extLst>
          </p:cNvPr>
          <p:cNvSpPr/>
          <p:nvPr/>
        </p:nvSpPr>
        <p:spPr>
          <a:xfrm>
            <a:off x="2929172" y="4100163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going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8FA8D5FA-D131-4791-936E-A307D023850B}"/>
              </a:ext>
            </a:extLst>
          </p:cNvPr>
          <p:cNvSpPr/>
          <p:nvPr/>
        </p:nvSpPr>
        <p:spPr>
          <a:xfrm>
            <a:off x="1332174" y="4612802"/>
            <a:ext cx="12793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take part in 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27FF9900-2EAE-4250-845B-7F72F3CF8689}"/>
              </a:ext>
            </a:extLst>
          </p:cNvPr>
          <p:cNvSpPr/>
          <p:nvPr/>
        </p:nvSpPr>
        <p:spPr>
          <a:xfrm>
            <a:off x="2645154" y="5095367"/>
            <a:ext cx="90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visiting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BA5E170D-D72E-4566-944A-DF500A2D21A4}"/>
              </a:ext>
            </a:extLst>
          </p:cNvPr>
          <p:cNvSpPr/>
          <p:nvPr/>
        </p:nvSpPr>
        <p:spPr>
          <a:xfrm>
            <a:off x="3671683" y="5591103"/>
            <a:ext cx="9172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to write</a:t>
            </a:r>
          </a:p>
        </p:txBody>
      </p:sp>
      <p:sp>
        <p:nvSpPr>
          <p:cNvPr id="18" name="Google Shape;65;p15">
            <a:extLst>
              <a:ext uri="{FF2B5EF4-FFF2-40B4-BE49-F238E27FC236}">
                <a16:creationId xmlns:a16="http://schemas.microsoft.com/office/drawing/2014/main" id="{84063E03-B233-4B1B-B3BF-383DEF88A5B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7786</TotalTime>
  <Words>1004</Words>
  <Application>Microsoft Office PowerPoint</Application>
  <PresentationFormat>Widescreen</PresentationFormat>
  <Paragraphs>147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1_Simple Light</vt:lpstr>
      <vt:lpstr>Pearson</vt:lpstr>
      <vt:lpstr>Grammar B1+ infinitives and -ing forms</vt:lpstr>
      <vt:lpstr>Languages are full of patterns and English is no different.</vt:lpstr>
      <vt:lpstr>Function: When do we use them?</vt:lpstr>
      <vt:lpstr>Function: When do we use them?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116</cp:revision>
  <dcterms:modified xsi:type="dcterms:W3CDTF">2019-12-05T10:38:35Z</dcterms:modified>
</cp:coreProperties>
</file>